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9.jpeg" ContentType="image/jpeg"/>
  <Override PartName="/ppt/media/image28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27.jpeg" ContentType="image/jpeg"/>
  <Override PartName="/ppt/media/image52.png" ContentType="image/png"/>
  <Override PartName="/ppt/media/image10.png" ContentType="image/png"/>
  <Override PartName="/ppt/media/image1.jpeg" ContentType="image/jpeg"/>
  <Override PartName="/ppt/media/image35.jpeg" ContentType="image/jpeg"/>
  <Override PartName="/ppt/media/image47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jpeg" ContentType="image/jpeg"/>
  <Override PartName="/ppt/media/image2.png" ContentType="image/png"/>
  <Override PartName="/ppt/media/image32.png" ContentType="image/png"/>
  <Override PartName="/ppt/media/image4.jpeg" ContentType="image/jpeg"/>
  <Override PartName="/ppt/media/image40.png" ContentType="image/png"/>
  <Override PartName="/ppt/media/image33.jpeg" ContentType="image/jpeg"/>
  <Override PartName="/ppt/media/image45.png" ContentType="image/png"/>
  <Override PartName="/ppt/media/image44.png" ContentType="image/png"/>
  <Override PartName="/ppt/media/image34.png" ContentType="image/png"/>
  <Override PartName="/ppt/media/image46.png" ContentType="image/png"/>
  <Override PartName="/ppt/media/image51.png" ContentType="image/png"/>
  <Override PartName="/ppt/media/image31.jpeg" ContentType="image/jpeg"/>
  <Override PartName="/ppt/media/image41.png" ContentType="image/png"/>
  <Override PartName="/ppt/media/image9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56.jpeg" ContentType="image/jpeg"/>
  <Override PartName="/ppt/media/image13.png" ContentType="image/png"/>
  <Override PartName="/ppt/media/image11.png" ContentType="image/png"/>
  <Override PartName="/ppt/media/image48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50.png" ContentType="image/png"/>
  <Override PartName="/ppt/media/image5.jpeg" ContentType="image/jpeg"/>
  <Override PartName="/ppt/media/image26.jpeg" ContentType="image/jpeg"/>
  <Override PartName="/ppt/media/image4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FC6A60-BB73-4065-A376-3A17A0CBB9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D58BB3-C09A-41D3-A85A-212B7C3C9A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5F7CE7-5387-4451-BC61-BD12CBE0D2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1A1F26-5D08-4AC1-ABC9-AA76A4C5D54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7572B9-DD07-41CC-8CD0-E1222E5474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02457-7C82-4D41-AE51-B062D60859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853EC5-8759-48FC-A86F-AFB6F530E2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209FBC-0E1C-4D7D-A627-766E395684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B08134-8B99-4CF0-BDD2-EF9FCCE534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685F61-7751-4175-9C34-223BDDF392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CF9F02-30D7-4573-B9E3-777F18DC13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Noto Sans CJK K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 CJK K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9A8F67-AB2B-46B9-AEB6-9829B85055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4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595959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595959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Pretendard"/>
                <a:ea typeface="Pretendar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3E238F-22E6-4367-87A3-9AB3CDCBB198}" type="slidenum">
              <a:rPr b="0" lang="en-US" sz="1200" spc="-1" strike="noStrike">
                <a:solidFill>
                  <a:srgbClr val="8b8b8b"/>
                </a:solidFill>
                <a:latin typeface="Pretendard"/>
                <a:ea typeface="Pretendard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Noto Serif CJK KR"/>
              </a:defRPr>
            </a:lvl1pPr>
          </a:lstStyle>
          <a:p>
            <a:r>
              <a:rPr b="0" lang="en-US" sz="1400" spc="-1" strike="noStrike">
                <a:latin typeface="Noto Serif CJK KR"/>
              </a:rPr>
              <a:t>&lt;날짜/시간&gt;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ko-KR" sz="4400" spc="-1" strike="noStrike">
                <a:latin typeface="Noto Sans CJK KR"/>
              </a:rPr>
              <a:t>제목 </a:t>
            </a:r>
            <a:r>
              <a:rPr b="0" lang="ko-KR" sz="4400" spc="-1" strike="noStrike">
                <a:latin typeface="Noto Sans CJK KR"/>
              </a:rPr>
              <a:t>텍스트</a:t>
            </a:r>
            <a:r>
              <a:rPr b="0" lang="ko-KR" sz="4400" spc="-1" strike="noStrike">
                <a:latin typeface="Noto Sans CJK KR"/>
              </a:rPr>
              <a:t>의 </a:t>
            </a:r>
            <a:r>
              <a:rPr b="0" lang="ko-KR" sz="4400" spc="-1" strike="noStrike">
                <a:latin typeface="Noto Sans CJK KR"/>
              </a:rPr>
              <a:t>서식을 </a:t>
            </a:r>
            <a:r>
              <a:rPr b="0" lang="ko-KR" sz="4400" spc="-1" strike="noStrike">
                <a:latin typeface="Noto Sans CJK KR"/>
              </a:rPr>
              <a:t>편집하</a:t>
            </a:r>
            <a:r>
              <a:rPr b="0" lang="ko-KR" sz="4400" spc="-1" strike="noStrike">
                <a:latin typeface="Noto Sans CJK KR"/>
              </a:rPr>
              <a:t>려면 </a:t>
            </a:r>
            <a:r>
              <a:rPr b="0" lang="ko-KR" sz="4400" spc="-1" strike="noStrike">
                <a:latin typeface="Noto Sans CJK KR"/>
              </a:rPr>
              <a:t>클릭하</a:t>
            </a:r>
            <a:r>
              <a:rPr b="0" lang="ko-KR" sz="4400" spc="-1" strike="noStrike">
                <a:latin typeface="Noto Sans CJK KR"/>
              </a:rPr>
              <a:t>십시오</a:t>
            </a:r>
            <a:r>
              <a:rPr b="0" lang="en-US" sz="4400" spc="-1" strike="noStrike">
                <a:latin typeface="Noto Sans CJK KR"/>
              </a:rPr>
              <a:t>.</a:t>
            </a:r>
            <a:endParaRPr b="0" lang="en-US" sz="4400" spc="-1" strike="noStrike">
              <a:latin typeface="Noto Sans CJK KR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KR"/>
              </a:rPr>
              <a:t>2</a:t>
            </a:r>
            <a:r>
              <a:rPr b="0" lang="ko-KR" sz="2800" spc="-1" strike="noStrike">
                <a:latin typeface="Noto Sans CJK KR"/>
              </a:rPr>
              <a:t>번째 개요 수준</a:t>
            </a:r>
            <a:endParaRPr b="0" lang="en-US" sz="2800" spc="-1" strike="noStrike"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KR"/>
              </a:rPr>
              <a:t>3</a:t>
            </a:r>
            <a:r>
              <a:rPr b="0" lang="ko-KR" sz="2400" spc="-1" strike="noStrike">
                <a:latin typeface="Noto Sans CJK KR"/>
              </a:rPr>
              <a:t>번째 개요 수준</a:t>
            </a:r>
            <a:endParaRPr b="0" lang="en-US" sz="2400" spc="-1" strike="noStrike"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KR"/>
              </a:rPr>
              <a:t>4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5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6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KR"/>
              </a:rPr>
              <a:t>7</a:t>
            </a:r>
            <a:r>
              <a:rPr b="0" lang="ko-KR" sz="2000" spc="-1" strike="noStrike">
                <a:latin typeface="Noto Sans CJK KR"/>
              </a:rPr>
              <a:t>번째 개요 수준</a:t>
            </a:r>
            <a:endParaRPr b="0" lang="en-US" sz="2000" spc="-1" strike="noStrike"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" descr="바닥, 실내, 가구, 커피 테이블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43" name="직사각형 5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  <a:ea typeface="DejaVu Sans"/>
              </a:rPr>
              <a:t>예맛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44" name="왼쪽 중괄호 11"/>
          <p:cNvSpPr/>
          <p:nvPr/>
        </p:nvSpPr>
        <p:spPr>
          <a:xfrm rot="5400000">
            <a:off x="5768280" y="-1298520"/>
            <a:ext cx="663840" cy="4971960"/>
          </a:xfrm>
          <a:prstGeom prst="leftBrace">
            <a:avLst>
              <a:gd name="adj1" fmla="val 98836"/>
              <a:gd name="adj2" fmla="val 50000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왼쪽 중괄호 12"/>
          <p:cNvSpPr/>
          <p:nvPr/>
        </p:nvSpPr>
        <p:spPr>
          <a:xfrm flipV="1" rot="16200000">
            <a:off x="5768280" y="3184560"/>
            <a:ext cx="663840" cy="4971960"/>
          </a:xfrm>
          <a:prstGeom prst="leftBrace">
            <a:avLst>
              <a:gd name="adj1" fmla="val 98836"/>
              <a:gd name="adj2" fmla="val 50000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TextBox 1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4569480" y="2196000"/>
            <a:ext cx="2989440" cy="220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그림 1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그룹 7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194" name="그룹 4"/>
            <p:cNvGrpSpPr/>
            <p:nvPr/>
          </p:nvGrpSpPr>
          <p:grpSpPr>
            <a:xfrm>
              <a:off x="658440" y="2998080"/>
              <a:ext cx="2434320" cy="915840"/>
              <a:chOff x="658440" y="2998080"/>
              <a:chExt cx="2434320" cy="915840"/>
            </a:xfrm>
          </p:grpSpPr>
          <p:sp>
            <p:nvSpPr>
              <p:cNvPr id="195" name="TextBox 2"/>
              <p:cNvSpPr/>
              <p:nvPr/>
            </p:nvSpPr>
            <p:spPr>
              <a:xfrm>
                <a:off x="65844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4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196" name="TextBox 3"/>
              <p:cNvSpPr/>
              <p:nvPr/>
            </p:nvSpPr>
            <p:spPr>
              <a:xfrm>
                <a:off x="1372320" y="3336840"/>
                <a:ext cx="172044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en-US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DB </a:t>
                </a:r>
                <a:r>
                  <a:rPr b="1" lang="ko-KR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설계</a:t>
                </a:r>
                <a:endParaRPr b="0" lang="en-US" sz="3200" spc="-1" strike="noStrike">
                  <a:latin typeface="Noto Sans CJK KR"/>
                </a:endParaRPr>
              </a:p>
            </p:txBody>
          </p:sp>
        </p:grpSp>
        <p:sp>
          <p:nvSpPr>
            <p:cNvPr id="197" name="왼쪽 중괄호 5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왼쪽 중괄호 6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99" name="TextBox 8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양쪽 중괄호 1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Box 19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4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02" name="TextBox 21"/>
          <p:cNvSpPr/>
          <p:nvPr/>
        </p:nvSpPr>
        <p:spPr>
          <a:xfrm>
            <a:off x="1541160" y="243360"/>
            <a:ext cx="824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DB </a:t>
            </a: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설계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436040" y="761760"/>
            <a:ext cx="9362880" cy="557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그림 3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5" name="그룹 3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206" name="그룹 6"/>
            <p:cNvGrpSpPr/>
            <p:nvPr/>
          </p:nvGrpSpPr>
          <p:grpSpPr>
            <a:xfrm>
              <a:off x="655200" y="2998080"/>
              <a:ext cx="2136600" cy="733320"/>
              <a:chOff x="655200" y="2998080"/>
              <a:chExt cx="2136600" cy="733320"/>
            </a:xfrm>
          </p:grpSpPr>
          <p:sp>
            <p:nvSpPr>
              <p:cNvPr id="207" name="TextBox 68"/>
              <p:cNvSpPr/>
              <p:nvPr/>
            </p:nvSpPr>
            <p:spPr>
              <a:xfrm>
                <a:off x="65520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5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208" name="TextBox 69"/>
              <p:cNvSpPr/>
              <p:nvPr/>
            </p:nvSpPr>
            <p:spPr>
              <a:xfrm>
                <a:off x="1672560" y="3336840"/>
                <a:ext cx="111924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ko-KR" sz="20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사이트맵</a:t>
                </a:r>
                <a:endParaRPr b="0" lang="en-US" sz="2000" spc="-1" strike="noStrike">
                  <a:latin typeface="Noto Sans CJK KR"/>
                </a:endParaRPr>
              </a:p>
            </p:txBody>
          </p:sp>
        </p:grpSp>
        <p:sp>
          <p:nvSpPr>
            <p:cNvPr id="209" name="왼쪽 중괄호 4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왼쪽 중괄호 7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1" name="TextBox 70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양쪽 중괄호 7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TextBox 22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5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14" name="TextBox 23"/>
          <p:cNvSpPr/>
          <p:nvPr/>
        </p:nvSpPr>
        <p:spPr>
          <a:xfrm>
            <a:off x="1533600" y="243360"/>
            <a:ext cx="8380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사이트맵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900000" y="795600"/>
            <a:ext cx="9718920" cy="550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그림 8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7" name="그룹 12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218" name="그룹 13"/>
            <p:cNvGrpSpPr/>
            <p:nvPr/>
          </p:nvGrpSpPr>
          <p:grpSpPr>
            <a:xfrm>
              <a:off x="658440" y="2998080"/>
              <a:ext cx="2659320" cy="915840"/>
              <a:chOff x="658440" y="2998080"/>
              <a:chExt cx="2659320" cy="915840"/>
            </a:xfrm>
          </p:grpSpPr>
          <p:sp>
            <p:nvSpPr>
              <p:cNvPr id="219" name="TextBox 60"/>
              <p:cNvSpPr/>
              <p:nvPr/>
            </p:nvSpPr>
            <p:spPr>
              <a:xfrm>
                <a:off x="65844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6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220" name="TextBox 61"/>
              <p:cNvSpPr/>
              <p:nvPr/>
            </p:nvSpPr>
            <p:spPr>
              <a:xfrm>
                <a:off x="1149120" y="3336840"/>
                <a:ext cx="216864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ko-KR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페이지 소개</a:t>
                </a:r>
                <a:endParaRPr b="0" lang="en-US" sz="3200" spc="-1" strike="noStrike">
                  <a:latin typeface="Noto Sans CJK KR"/>
                </a:endParaRPr>
              </a:p>
            </p:txBody>
          </p:sp>
        </p:grpSp>
        <p:sp>
          <p:nvSpPr>
            <p:cNvPr id="221" name="왼쪽 중괄호 14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왼쪽 중괄호 15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3" name="TextBox 62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양쪽 중괄호 3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TextBox 63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26" name="TextBox 64"/>
          <p:cNvSpPr/>
          <p:nvPr/>
        </p:nvSpPr>
        <p:spPr>
          <a:xfrm>
            <a:off x="1491840" y="243360"/>
            <a:ext cx="258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(Home &amp; Search)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60000" y="72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5580000" y="2880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양쪽 중괄호 11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TextBox 87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31" name="TextBox 88"/>
          <p:cNvSpPr/>
          <p:nvPr/>
        </p:nvSpPr>
        <p:spPr>
          <a:xfrm>
            <a:off x="1476720" y="243360"/>
            <a:ext cx="26150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(Login &amp; Sign Up)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0000" y="72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580000" y="288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360000" y="72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5580000" y="2880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양쪽 중괄호 4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TextBox 65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38" name="TextBox 66"/>
          <p:cNvSpPr/>
          <p:nvPr/>
        </p:nvSpPr>
        <p:spPr>
          <a:xfrm>
            <a:off x="1521000" y="243360"/>
            <a:ext cx="25268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(Notice &amp; Event)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432000" y="756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5616000" y="3024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양쪽 중괄호 5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TextBox 67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43" name="TextBox 82"/>
          <p:cNvSpPr/>
          <p:nvPr/>
        </p:nvSpPr>
        <p:spPr>
          <a:xfrm>
            <a:off x="1518840" y="243360"/>
            <a:ext cx="3476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(Rest Detail &amp; Reservation)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0000" y="72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5580000" y="288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359280" y="720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4"/>
          <a:stretch/>
        </p:blipFill>
        <p:spPr>
          <a:xfrm>
            <a:off x="5616000" y="2880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양쪽 중괄호 6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TextBox 83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50" name="TextBox 84"/>
          <p:cNvSpPr/>
          <p:nvPr/>
        </p:nvSpPr>
        <p:spPr>
          <a:xfrm>
            <a:off x="1371960" y="243360"/>
            <a:ext cx="32612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(My Page &amp; Owner Page)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32000" y="756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5616000" y="3024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432000" y="756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5616000" y="3024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0ed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2" descr="사람이(가) 표시된 사진&#10;&#10;자동 생성된 설명"/>
          <p:cNvPicPr/>
          <p:nvPr/>
        </p:nvPicPr>
        <p:blipFill>
          <a:blip r:embed="rId1"/>
          <a:stretch/>
        </p:blipFill>
        <p:spPr>
          <a:xfrm>
            <a:off x="5334120" y="0"/>
            <a:ext cx="6856560" cy="6856560"/>
          </a:xfrm>
          <a:prstGeom prst="rect">
            <a:avLst/>
          </a:prstGeom>
          <a:ln w="0">
            <a:noFill/>
          </a:ln>
        </p:spPr>
      </p:pic>
      <p:sp>
        <p:nvSpPr>
          <p:cNvPr id="49" name="TextBox 8"/>
          <p:cNvSpPr/>
          <p:nvPr/>
        </p:nvSpPr>
        <p:spPr>
          <a:xfrm>
            <a:off x="605160" y="470520"/>
            <a:ext cx="649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목차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0" name="왼쪽 중괄호 9"/>
          <p:cNvSpPr/>
          <p:nvPr/>
        </p:nvSpPr>
        <p:spPr>
          <a:xfrm>
            <a:off x="580320" y="1603800"/>
            <a:ext cx="625680" cy="4803120"/>
          </a:xfrm>
          <a:prstGeom prst="leftBrace">
            <a:avLst>
              <a:gd name="adj1" fmla="val 91910"/>
              <a:gd name="adj2" fmla="val 50000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Box 11"/>
          <p:cNvSpPr/>
          <p:nvPr/>
        </p:nvSpPr>
        <p:spPr>
          <a:xfrm>
            <a:off x="1386720" y="1931400"/>
            <a:ext cx="341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1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2" name="TextBox 12"/>
          <p:cNvSpPr/>
          <p:nvPr/>
        </p:nvSpPr>
        <p:spPr>
          <a:xfrm>
            <a:off x="2505600" y="1942560"/>
            <a:ext cx="1883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프로젝트 소개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3" name="TextBox 13"/>
          <p:cNvSpPr/>
          <p:nvPr/>
        </p:nvSpPr>
        <p:spPr>
          <a:xfrm>
            <a:off x="1403280" y="253224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2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4" name="TextBox 14"/>
          <p:cNvSpPr/>
          <p:nvPr/>
        </p:nvSpPr>
        <p:spPr>
          <a:xfrm>
            <a:off x="1949400" y="2542680"/>
            <a:ext cx="2997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사용 언어 </a:t>
            </a:r>
            <a:r>
              <a:rPr b="0" lang="en-US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&amp; </a:t>
            </a: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개발 환경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5" name="TextBox 15"/>
          <p:cNvSpPr/>
          <p:nvPr/>
        </p:nvSpPr>
        <p:spPr>
          <a:xfrm>
            <a:off x="1407600" y="316836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3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6" name="TextBox 16"/>
          <p:cNvSpPr/>
          <p:nvPr/>
        </p:nvSpPr>
        <p:spPr>
          <a:xfrm>
            <a:off x="2777400" y="3179160"/>
            <a:ext cx="1339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역할 분담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7" name="TextBox 17"/>
          <p:cNvSpPr/>
          <p:nvPr/>
        </p:nvSpPr>
        <p:spPr>
          <a:xfrm>
            <a:off x="1410480" y="376848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4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8" name="TextBox 18"/>
          <p:cNvSpPr/>
          <p:nvPr/>
        </p:nvSpPr>
        <p:spPr>
          <a:xfrm>
            <a:off x="2822400" y="3779640"/>
            <a:ext cx="12513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DB </a:t>
            </a: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설계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59" name="TextBox 41"/>
          <p:cNvSpPr/>
          <p:nvPr/>
        </p:nvSpPr>
        <p:spPr>
          <a:xfrm>
            <a:off x="1404000" y="438300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5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60" name="TextBox 44"/>
          <p:cNvSpPr/>
          <p:nvPr/>
        </p:nvSpPr>
        <p:spPr>
          <a:xfrm>
            <a:off x="2833920" y="4393440"/>
            <a:ext cx="1231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사이트맵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61" name="TextBox 47"/>
          <p:cNvSpPr/>
          <p:nvPr/>
        </p:nvSpPr>
        <p:spPr>
          <a:xfrm>
            <a:off x="1404000" y="496800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6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62" name="TextBox 48"/>
          <p:cNvSpPr/>
          <p:nvPr/>
        </p:nvSpPr>
        <p:spPr>
          <a:xfrm>
            <a:off x="2643480" y="4978440"/>
            <a:ext cx="1611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63" name="직선 연결선 21"/>
          <p:cNvSpPr/>
          <p:nvPr/>
        </p:nvSpPr>
        <p:spPr>
          <a:xfrm>
            <a:off x="616320" y="1260000"/>
            <a:ext cx="4717440" cy="360"/>
          </a:xfrm>
          <a:prstGeom prst="line">
            <a:avLst/>
          </a:prstGeom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직선 연결선 22"/>
          <p:cNvSpPr/>
          <p:nvPr/>
        </p:nvSpPr>
        <p:spPr>
          <a:xfrm>
            <a:off x="616320" y="1133640"/>
            <a:ext cx="4717440" cy="360"/>
          </a:xfrm>
          <a:prstGeom prst="line">
            <a:avLst/>
          </a:prstGeom>
          <a:ln w="76200"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TextBox 1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  <p:sp>
        <p:nvSpPr>
          <p:cNvPr id="66" name="TextBox 5"/>
          <p:cNvSpPr/>
          <p:nvPr/>
        </p:nvSpPr>
        <p:spPr>
          <a:xfrm>
            <a:off x="1404000" y="5508000"/>
            <a:ext cx="341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2000" spc="-1" strike="noStrike">
                <a:solidFill>
                  <a:srgbClr val="564d41"/>
                </a:solidFill>
                <a:latin typeface="Pretendard Black"/>
                <a:ea typeface="Pretendard Black"/>
              </a:rPr>
              <a:t>7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67" name="TextBox 59"/>
          <p:cNvSpPr/>
          <p:nvPr/>
        </p:nvSpPr>
        <p:spPr>
          <a:xfrm>
            <a:off x="2316960" y="5518440"/>
            <a:ext cx="226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000" spc="290" strike="noStrike">
                <a:solidFill>
                  <a:srgbClr val="564d41"/>
                </a:solidFill>
                <a:latin typeface="Pretendard"/>
                <a:ea typeface="Pretendard"/>
              </a:rPr>
              <a:t>웹 프로그램 시연</a:t>
            </a:r>
            <a:endParaRPr b="0" lang="en-US" sz="20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양쪽 중괄호 8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TextBox 85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6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257" name="TextBox 86"/>
          <p:cNvSpPr/>
          <p:nvPr/>
        </p:nvSpPr>
        <p:spPr>
          <a:xfrm>
            <a:off x="1400760" y="243360"/>
            <a:ext cx="46465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페이지 소개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(Manager Page &amp; Terms And Conditions)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432000" y="756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5616000" y="302400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432000" y="743760"/>
            <a:ext cx="6118920" cy="323892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4"/>
          <a:stretch/>
        </p:blipFill>
        <p:spPr>
          <a:xfrm>
            <a:off x="5580000" y="2880000"/>
            <a:ext cx="611892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그림 5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3" name="그룹 8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264" name="그룹 9"/>
            <p:cNvGrpSpPr/>
            <p:nvPr/>
          </p:nvGrpSpPr>
          <p:grpSpPr>
            <a:xfrm>
              <a:off x="639720" y="2998080"/>
              <a:ext cx="3109680" cy="915840"/>
              <a:chOff x="639720" y="2998080"/>
              <a:chExt cx="3109680" cy="915840"/>
            </a:xfrm>
          </p:grpSpPr>
          <p:sp>
            <p:nvSpPr>
              <p:cNvPr id="265" name="TextBox 71"/>
              <p:cNvSpPr/>
              <p:nvPr/>
            </p:nvSpPr>
            <p:spPr>
              <a:xfrm>
                <a:off x="63972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7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266" name="TextBox 72"/>
              <p:cNvSpPr/>
              <p:nvPr/>
            </p:nvSpPr>
            <p:spPr>
              <a:xfrm>
                <a:off x="716760" y="3336840"/>
                <a:ext cx="303264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ko-KR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웹 프로그램 시연</a:t>
                </a:r>
                <a:endParaRPr b="0" lang="en-US" sz="3200" spc="-1" strike="noStrike">
                  <a:latin typeface="Noto Sans CJK KR"/>
                </a:endParaRPr>
              </a:p>
            </p:txBody>
          </p:sp>
        </p:grpSp>
        <p:sp>
          <p:nvSpPr>
            <p:cNvPr id="267" name="왼쪽 중괄호 8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왼쪽 중괄호 10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9" name="TextBox 73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그림 1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" name="그룹 7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70" name="그룹 4"/>
            <p:cNvGrpSpPr/>
            <p:nvPr/>
          </p:nvGrpSpPr>
          <p:grpSpPr>
            <a:xfrm>
              <a:off x="639720" y="2998080"/>
              <a:ext cx="2863800" cy="915840"/>
              <a:chOff x="639720" y="2998080"/>
              <a:chExt cx="2863800" cy="915840"/>
            </a:xfrm>
          </p:grpSpPr>
          <p:sp>
            <p:nvSpPr>
              <p:cNvPr id="71" name="TextBox 2"/>
              <p:cNvSpPr/>
              <p:nvPr/>
            </p:nvSpPr>
            <p:spPr>
              <a:xfrm>
                <a:off x="63972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1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72" name="TextBox 3"/>
              <p:cNvSpPr/>
              <p:nvPr/>
            </p:nvSpPr>
            <p:spPr>
              <a:xfrm>
                <a:off x="959760" y="3336840"/>
                <a:ext cx="254376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ko-KR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프로젝트 소개</a:t>
                </a:r>
                <a:endParaRPr b="0" lang="en-US" sz="3200" spc="-1" strike="noStrike">
                  <a:latin typeface="Noto Sans CJK KR"/>
                </a:endParaRPr>
              </a:p>
            </p:txBody>
          </p:sp>
        </p:grpSp>
        <p:sp>
          <p:nvSpPr>
            <p:cNvPr id="73" name="왼쪽 중괄호 5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왼쪽 중괄호 6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5" name="TextBox 8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ffffff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4"/>
          <p:cNvSpPr/>
          <p:nvPr/>
        </p:nvSpPr>
        <p:spPr>
          <a:xfrm>
            <a:off x="594720" y="2451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1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77" name="TextBox 24"/>
          <p:cNvSpPr/>
          <p:nvPr/>
        </p:nvSpPr>
        <p:spPr>
          <a:xfrm>
            <a:off x="1377360" y="245160"/>
            <a:ext cx="12175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프로젝트 소개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78" name="타원 1"/>
          <p:cNvSpPr/>
          <p:nvPr/>
        </p:nvSpPr>
        <p:spPr>
          <a:xfrm>
            <a:off x="4093920" y="1815120"/>
            <a:ext cx="4002480" cy="4002480"/>
          </a:xfrm>
          <a:prstGeom prst="ellipse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직선 화살표 연결선 3"/>
          <p:cNvSpPr/>
          <p:nvPr/>
        </p:nvSpPr>
        <p:spPr>
          <a:xfrm>
            <a:off x="3166200" y="181512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직선 화살표 연결선 4"/>
          <p:cNvSpPr/>
          <p:nvPr/>
        </p:nvSpPr>
        <p:spPr>
          <a:xfrm flipH="1">
            <a:off x="8273520" y="181512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직선 화살표 연결선 6"/>
          <p:cNvSpPr/>
          <p:nvPr/>
        </p:nvSpPr>
        <p:spPr>
          <a:xfrm flipV="1">
            <a:off x="3166200" y="508068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직선 화살표 연결선 7"/>
          <p:cNvSpPr/>
          <p:nvPr/>
        </p:nvSpPr>
        <p:spPr>
          <a:xfrm flipH="1" flipV="1">
            <a:off x="8273520" y="508068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TextBox 50"/>
          <p:cNvSpPr/>
          <p:nvPr/>
        </p:nvSpPr>
        <p:spPr>
          <a:xfrm>
            <a:off x="900000" y="1223640"/>
            <a:ext cx="2208240" cy="57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상세한 맛집 데이터로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다채로운 맛집 정보 제시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84" name="TextBox 51"/>
          <p:cNvSpPr/>
          <p:nvPr/>
        </p:nvSpPr>
        <p:spPr>
          <a:xfrm>
            <a:off x="8376480" y="1080000"/>
            <a:ext cx="3465360" cy="57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업태별</a:t>
            </a:r>
            <a:r>
              <a:rPr b="0" lang="en-US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순위별</a:t>
            </a:r>
            <a:r>
              <a:rPr b="0" lang="en-US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메뉴별</a:t>
            </a:r>
            <a:r>
              <a:rPr b="0" lang="en-US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위치별 과 같은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검색 조건을 통해 꼭 맞는 맛집을 추천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85" name="TextBox 52"/>
          <p:cNvSpPr/>
          <p:nvPr/>
        </p:nvSpPr>
        <p:spPr>
          <a:xfrm>
            <a:off x="1145160" y="5830920"/>
            <a:ext cx="3008520" cy="57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 cap="all">
                <a:solidFill>
                  <a:srgbClr val="302bad"/>
                </a:solidFill>
                <a:uFillTx/>
                <a:latin typeface="Pretendard"/>
                <a:ea typeface="Pretendard"/>
              </a:rPr>
              <a:t>맛집에 대한 생생한 후기와 추천</a:t>
            </a: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을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통한 이용자에게 실시간 정보 제공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86" name="TextBox 53"/>
          <p:cNvSpPr/>
          <p:nvPr/>
        </p:nvSpPr>
        <p:spPr>
          <a:xfrm>
            <a:off x="8726400" y="5819040"/>
            <a:ext cx="2765880" cy="576360"/>
          </a:xfrm>
          <a:prstGeom prst="rect">
            <a:avLst/>
          </a:prstGeom>
          <a:noFill/>
          <a:ln cap="rnd"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잘 알려지지 않은</a:t>
            </a:r>
            <a:endParaRPr b="0" lang="en-US" sz="1600" spc="-1" strike="noStrike">
              <a:latin typeface="Noto Sans CJK KR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엄선된 맛집을 사용자에게 제시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87" name="TextBox 58"/>
          <p:cNvSpPr/>
          <p:nvPr/>
        </p:nvSpPr>
        <p:spPr>
          <a:xfrm>
            <a:off x="5002200" y="3463200"/>
            <a:ext cx="218700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4000" spc="-1" strike="noStrike">
                <a:solidFill>
                  <a:srgbClr val="ffffff"/>
                </a:solidFill>
                <a:latin typeface="Pretendard"/>
                <a:ea typeface="Pretendard"/>
              </a:rPr>
              <a:t>주요</a:t>
            </a:r>
            <a:r>
              <a:rPr b="1" lang="en-US" sz="4000" spc="-1" strike="noStrike">
                <a:solidFill>
                  <a:srgbClr val="ffffff"/>
                </a:solidFill>
                <a:latin typeface="Pretendard"/>
                <a:ea typeface="Pretendard"/>
              </a:rPr>
              <a:t> 기능</a:t>
            </a:r>
            <a:endParaRPr b="0" lang="en-US" sz="4000" spc="-1" strike="noStrike">
              <a:latin typeface="Noto Sans CJK KR"/>
            </a:endParaRPr>
          </a:p>
        </p:txBody>
      </p:sp>
      <p:sp>
        <p:nvSpPr>
          <p:cNvPr id="88" name="직선 화살표 연결선 8"/>
          <p:cNvSpPr/>
          <p:nvPr/>
        </p:nvSpPr>
        <p:spPr>
          <a:xfrm rot="18897600">
            <a:off x="2878920" y="318744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TextBox 80"/>
          <p:cNvSpPr/>
          <p:nvPr/>
        </p:nvSpPr>
        <p:spPr>
          <a:xfrm>
            <a:off x="633960" y="3383640"/>
            <a:ext cx="2022120" cy="3330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예약</a:t>
            </a: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을 통한 맛집 방문</a:t>
            </a:r>
            <a:endParaRPr b="0" lang="en-US" sz="1600" spc="-1" strike="noStrike">
              <a:latin typeface="Noto Sans CJK KR"/>
            </a:endParaRPr>
          </a:p>
        </p:txBody>
      </p:sp>
      <p:sp>
        <p:nvSpPr>
          <p:cNvPr id="90" name="직선 화살표 연결선 9"/>
          <p:cNvSpPr/>
          <p:nvPr/>
        </p:nvSpPr>
        <p:spPr>
          <a:xfrm rot="8133000">
            <a:off x="8576280" y="3322440"/>
            <a:ext cx="7354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a6a6a6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Box 81"/>
          <p:cNvSpPr/>
          <p:nvPr/>
        </p:nvSpPr>
        <p:spPr>
          <a:xfrm>
            <a:off x="9687600" y="3446280"/>
            <a:ext cx="2002680" cy="576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포인트 혜택 </a:t>
            </a:r>
            <a:r>
              <a:rPr b="0" lang="en-US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&amp; </a:t>
            </a:r>
            <a:r>
              <a:rPr b="0" lang="ko-KR" sz="1600" spc="-1" strike="noStrike" u="sng">
                <a:solidFill>
                  <a:srgbClr val="302bad"/>
                </a:solidFill>
                <a:uFillTx/>
                <a:latin typeface="Pretendard"/>
                <a:ea typeface="Pretendard"/>
              </a:rPr>
              <a:t>이벤트</a:t>
            </a:r>
            <a:endParaRPr b="0" lang="en-US" sz="16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600" spc="-1" strike="noStrike">
                <a:solidFill>
                  <a:srgbClr val="000000"/>
                </a:solidFill>
                <a:latin typeface="Pretendard"/>
                <a:ea typeface="Pretendard"/>
              </a:rPr>
              <a:t>서비스 제공</a:t>
            </a:r>
            <a:endParaRPr b="0" lang="en-US" sz="16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그림 1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" name="그룹 4"/>
          <p:cNvGrpSpPr/>
          <p:nvPr/>
        </p:nvGrpSpPr>
        <p:grpSpPr>
          <a:xfrm>
            <a:off x="881640" y="2998080"/>
            <a:ext cx="2665800" cy="733320"/>
            <a:chOff x="881640" y="2998080"/>
            <a:chExt cx="2665800" cy="733320"/>
          </a:xfrm>
        </p:grpSpPr>
        <p:sp>
          <p:nvSpPr>
            <p:cNvPr id="94" name="TextBox 2"/>
            <p:cNvSpPr/>
            <p:nvPr/>
          </p:nvSpPr>
          <p:spPr>
            <a:xfrm>
              <a:off x="881640" y="2998080"/>
              <a:ext cx="774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408240"/>
                </a:tabLst>
              </a:pPr>
              <a:r>
                <a:rPr b="0" lang="en-US" sz="16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Part 2</a:t>
              </a:r>
              <a:endParaRPr b="0" lang="en-US" sz="1600" spc="-1" strike="noStrike">
                <a:latin typeface="Noto Sans CJK KR"/>
              </a:endParaRPr>
            </a:p>
          </p:txBody>
        </p:sp>
        <p:sp>
          <p:nvSpPr>
            <p:cNvPr id="95" name="TextBox 3"/>
            <p:cNvSpPr/>
            <p:nvPr/>
          </p:nvSpPr>
          <p:spPr>
            <a:xfrm>
              <a:off x="973440" y="3336840"/>
              <a:ext cx="25740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408240"/>
                </a:tabLst>
              </a:pPr>
              <a:r>
                <a:rPr b="1" lang="ko-KR" sz="20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사용 기술 </a:t>
              </a:r>
              <a:r>
                <a:rPr b="1" lang="en-US" sz="10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 </a:t>
              </a:r>
              <a:r>
                <a:rPr b="1" lang="en-US" sz="20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&amp;</a:t>
              </a:r>
              <a:r>
                <a:rPr b="1" lang="en-US" sz="10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 </a:t>
              </a:r>
              <a:r>
                <a:rPr b="1" lang="ko-KR" sz="2000" spc="-1" strike="noStrike">
                  <a:solidFill>
                    <a:srgbClr val="564d41"/>
                  </a:solidFill>
                  <a:latin typeface="Pretendard"/>
                  <a:ea typeface="Pretendard"/>
                </a:rPr>
                <a:t>개발 환경</a:t>
              </a:r>
              <a:endParaRPr b="0" lang="en-US" sz="2000" spc="-1" strike="noStrike">
                <a:latin typeface="Noto Sans CJK KR"/>
              </a:endParaRPr>
            </a:p>
          </p:txBody>
        </p:sp>
      </p:grpSp>
      <p:sp>
        <p:nvSpPr>
          <p:cNvPr id="96" name="왼쪽 중괄호 5"/>
          <p:cNvSpPr/>
          <p:nvPr/>
        </p:nvSpPr>
        <p:spPr>
          <a:xfrm rot="5400000">
            <a:off x="2064600" y="740160"/>
            <a:ext cx="336960" cy="3495600"/>
          </a:xfrm>
          <a:prstGeom prst="leftBrace">
            <a:avLst>
              <a:gd name="adj1" fmla="val 91910"/>
              <a:gd name="adj2" fmla="val 50000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왼쪽 중괄호 6"/>
          <p:cNvSpPr/>
          <p:nvPr/>
        </p:nvSpPr>
        <p:spPr>
          <a:xfrm flipV="1" rot="16200000">
            <a:off x="2064600" y="2617560"/>
            <a:ext cx="336960" cy="3495600"/>
          </a:xfrm>
          <a:prstGeom prst="leftBrace">
            <a:avLst>
              <a:gd name="adj1" fmla="val 91910"/>
              <a:gd name="adj2" fmla="val 50000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Box 8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양쪽 중괄호 2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Box 54"/>
          <p:cNvSpPr/>
          <p:nvPr/>
        </p:nvSpPr>
        <p:spPr>
          <a:xfrm>
            <a:off x="507600" y="243360"/>
            <a:ext cx="8776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2-1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01" name="TextBox 55"/>
          <p:cNvSpPr/>
          <p:nvPr/>
        </p:nvSpPr>
        <p:spPr>
          <a:xfrm>
            <a:off x="1518840" y="243360"/>
            <a:ext cx="1513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개발 환경 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&amp; </a:t>
            </a: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기술 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720000" y="1834200"/>
            <a:ext cx="1618920" cy="71892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2520000" y="1834200"/>
            <a:ext cx="1618920" cy="71892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4320000" y="1834200"/>
            <a:ext cx="1618920" cy="71892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7920000" y="1834200"/>
            <a:ext cx="1618920" cy="71892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5"/>
          <a:stretch/>
        </p:blipFill>
        <p:spPr>
          <a:xfrm>
            <a:off x="6120000" y="1834200"/>
            <a:ext cx="1618920" cy="71892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6"/>
          <a:stretch/>
        </p:blipFill>
        <p:spPr>
          <a:xfrm>
            <a:off x="558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7"/>
          <a:stretch/>
        </p:blipFill>
        <p:spPr>
          <a:xfrm>
            <a:off x="882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8"/>
          <a:stretch/>
        </p:blipFill>
        <p:spPr>
          <a:xfrm>
            <a:off x="1044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9"/>
          <a:stretch/>
        </p:blipFill>
        <p:spPr>
          <a:xfrm>
            <a:off x="234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10"/>
          <a:stretch/>
        </p:blipFill>
        <p:spPr>
          <a:xfrm>
            <a:off x="396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11"/>
          <a:stretch/>
        </p:blipFill>
        <p:spPr>
          <a:xfrm>
            <a:off x="2340000" y="525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12"/>
          <a:stretch/>
        </p:blipFill>
        <p:spPr>
          <a:xfrm>
            <a:off x="7200000" y="399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13"/>
          <a:stretch/>
        </p:blipFill>
        <p:spPr>
          <a:xfrm>
            <a:off x="720000" y="5254200"/>
            <a:ext cx="1438920" cy="107892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14"/>
          <a:stretch/>
        </p:blipFill>
        <p:spPr>
          <a:xfrm>
            <a:off x="720000" y="3994200"/>
            <a:ext cx="1438920" cy="1078920"/>
          </a:xfrm>
          <a:prstGeom prst="rect">
            <a:avLst/>
          </a:prstGeom>
          <a:ln w="0">
            <a:noFill/>
          </a:ln>
        </p:spPr>
      </p:pic>
      <p:sp>
        <p:nvSpPr>
          <p:cNvPr id="116" name="TextBox 56"/>
          <p:cNvSpPr/>
          <p:nvPr/>
        </p:nvSpPr>
        <p:spPr>
          <a:xfrm>
            <a:off x="666000" y="1078200"/>
            <a:ext cx="1472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400" spc="-1" strike="noStrike" u="sng">
                <a:solidFill>
                  <a:srgbClr val="564d41"/>
                </a:solidFill>
                <a:uFillTx/>
                <a:latin typeface="Pretendard"/>
                <a:ea typeface="Pretendard"/>
              </a:rPr>
              <a:t>개발 환경 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17" name="TextBox 57"/>
          <p:cNvSpPr/>
          <p:nvPr/>
        </p:nvSpPr>
        <p:spPr>
          <a:xfrm>
            <a:off x="726480" y="3215160"/>
            <a:ext cx="1386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2400" spc="-1" strike="noStrike" u="sng">
                <a:solidFill>
                  <a:srgbClr val="564d41"/>
                </a:solidFill>
                <a:uFillTx/>
                <a:latin typeface="Pretendard"/>
                <a:ea typeface="Pretendard"/>
              </a:rPr>
              <a:t>사용 기술</a:t>
            </a: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중괄호 9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TextBox 25"/>
          <p:cNvSpPr/>
          <p:nvPr/>
        </p:nvSpPr>
        <p:spPr>
          <a:xfrm>
            <a:off x="507600" y="243360"/>
            <a:ext cx="8776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2-2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20" name="TextBox 26"/>
          <p:cNvSpPr/>
          <p:nvPr/>
        </p:nvSpPr>
        <p:spPr>
          <a:xfrm>
            <a:off x="1681920" y="243360"/>
            <a:ext cx="899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사용 </a:t>
            </a: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API </a:t>
            </a:r>
            <a:endParaRPr b="0" lang="en-US" sz="1400" spc="-1" strike="noStrike">
              <a:latin typeface="Noto Sans CJK KR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276000" y="187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5256000" y="187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3276000" y="331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7236000" y="187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1296000" y="187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6"/>
          <a:stretch/>
        </p:blipFill>
        <p:spPr>
          <a:xfrm>
            <a:off x="1296000" y="331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5256000" y="3312000"/>
            <a:ext cx="179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7236000" y="3312000"/>
            <a:ext cx="2878920" cy="107892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9"/>
          <a:stretch/>
        </p:blipFill>
        <p:spPr>
          <a:xfrm>
            <a:off x="9180000" y="1872000"/>
            <a:ext cx="1798920" cy="10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그림 7"/>
          <p:cNvSpPr/>
          <p:nvPr/>
        </p:nvSpPr>
        <p:spPr>
          <a:xfrm>
            <a:off x="4469400" y="0"/>
            <a:ext cx="7721280" cy="6856560"/>
          </a:xfrm>
          <a:custGeom>
            <a:avLst/>
            <a:gdLst/>
            <a:ah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그룹 5"/>
          <p:cNvGrpSpPr/>
          <p:nvPr/>
        </p:nvGrpSpPr>
        <p:grpSpPr>
          <a:xfrm>
            <a:off x="485280" y="2319840"/>
            <a:ext cx="3495600" cy="2214000"/>
            <a:chOff x="485280" y="2319840"/>
            <a:chExt cx="3495600" cy="2214000"/>
          </a:xfrm>
        </p:grpSpPr>
        <p:grpSp>
          <p:nvGrpSpPr>
            <p:cNvPr id="132" name="그룹 11"/>
            <p:cNvGrpSpPr/>
            <p:nvPr/>
          </p:nvGrpSpPr>
          <p:grpSpPr>
            <a:xfrm>
              <a:off x="658440" y="2998080"/>
              <a:ext cx="2470320" cy="915840"/>
              <a:chOff x="658440" y="2998080"/>
              <a:chExt cx="2470320" cy="915840"/>
            </a:xfrm>
          </p:grpSpPr>
          <p:sp>
            <p:nvSpPr>
              <p:cNvPr id="133" name="TextBox 9"/>
              <p:cNvSpPr/>
              <p:nvPr/>
            </p:nvSpPr>
            <p:spPr>
              <a:xfrm>
                <a:off x="658440" y="2998080"/>
                <a:ext cx="77400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0" lang="en-US" sz="16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Part 3</a:t>
                </a:r>
                <a:endParaRPr b="0" lang="en-US" sz="1600" spc="-1" strike="noStrike">
                  <a:latin typeface="Noto Sans CJK KR"/>
                </a:endParaRPr>
              </a:p>
            </p:txBody>
          </p:sp>
          <p:sp>
            <p:nvSpPr>
              <p:cNvPr id="134" name="TextBox 10"/>
              <p:cNvSpPr/>
              <p:nvPr/>
            </p:nvSpPr>
            <p:spPr>
              <a:xfrm>
                <a:off x="1334880" y="3336840"/>
                <a:ext cx="179388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  <a:tabLst>
                    <a:tab algn="l" pos="408240"/>
                  </a:tabLst>
                </a:pPr>
                <a:r>
                  <a:rPr b="1" lang="ko-KR" sz="3200" spc="-1" strike="noStrike">
                    <a:solidFill>
                      <a:srgbClr val="564d41"/>
                    </a:solidFill>
                    <a:latin typeface="Pretendard"/>
                    <a:ea typeface="Pretendard"/>
                  </a:rPr>
                  <a:t>역할 분담</a:t>
                </a:r>
                <a:endParaRPr b="0" lang="en-US" sz="3200" spc="-1" strike="noStrike">
                  <a:latin typeface="Noto Sans CJK KR"/>
                </a:endParaRPr>
              </a:p>
            </p:txBody>
          </p:sp>
        </p:grpSp>
        <p:sp>
          <p:nvSpPr>
            <p:cNvPr id="135" name="왼쪽 중괄호 13"/>
            <p:cNvSpPr/>
            <p:nvPr/>
          </p:nvSpPr>
          <p:spPr>
            <a:xfrm rot="5400000">
              <a:off x="2064600" y="7401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왼쪽 중괄호 17"/>
            <p:cNvSpPr/>
            <p:nvPr/>
          </p:nvSpPr>
          <p:spPr>
            <a:xfrm flipV="1" rot="16200000">
              <a:off x="2064600" y="2617560"/>
              <a:ext cx="336960" cy="3495600"/>
            </a:xfrm>
            <a:prstGeom prst="leftBrace">
              <a:avLst>
                <a:gd name="adj1" fmla="val 91910"/>
                <a:gd name="adj2" fmla="val 50000"/>
              </a:avLst>
            </a:prstGeom>
            <a:noFill/>
            <a:ln>
              <a:solidFill>
                <a:srgbClr val="564d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7" name="TextBox 20"/>
          <p:cNvSpPr/>
          <p:nvPr/>
        </p:nvSpPr>
        <p:spPr>
          <a:xfrm>
            <a:off x="10004400" y="6578640"/>
            <a:ext cx="218124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ⓒ</a:t>
            </a:r>
            <a:r>
              <a:rPr b="0" lang="en-US" sz="900" spc="-1" strike="noStrike">
                <a:solidFill>
                  <a:srgbClr val="404040"/>
                </a:solidFill>
                <a:latin typeface="Arial"/>
                <a:ea typeface="Pretendard"/>
              </a:rPr>
              <a:t>Saebyeol Yu. Saebyeol’s PowerPoint</a:t>
            </a:r>
            <a:endParaRPr b="0" lang="en-US" sz="900" spc="-1" strike="noStrike">
              <a:latin typeface="Noto Sans CJK KR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양쪽 중괄호 10"/>
          <p:cNvSpPr/>
          <p:nvPr/>
        </p:nvSpPr>
        <p:spPr>
          <a:xfrm>
            <a:off x="280800" y="243360"/>
            <a:ext cx="11629440" cy="293760"/>
          </a:xfrm>
          <a:prstGeom prst="bracePair">
            <a:avLst>
              <a:gd name="adj" fmla="val 10385"/>
            </a:avLst>
          </a:prstGeom>
          <a:noFill/>
          <a:ln>
            <a:solidFill>
              <a:srgbClr val="564d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TextBox 27"/>
          <p:cNvSpPr/>
          <p:nvPr/>
        </p:nvSpPr>
        <p:spPr>
          <a:xfrm>
            <a:off x="595800" y="243360"/>
            <a:ext cx="700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Part 3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40" name="TextBox 28"/>
          <p:cNvSpPr/>
          <p:nvPr/>
        </p:nvSpPr>
        <p:spPr>
          <a:xfrm>
            <a:off x="1543680" y="243360"/>
            <a:ext cx="888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400" spc="-1" strike="noStrike">
                <a:solidFill>
                  <a:srgbClr val="564d41"/>
                </a:solidFill>
                <a:latin typeface="Pretendard"/>
                <a:ea typeface="Pretendard"/>
              </a:rPr>
              <a:t>역할 분담</a:t>
            </a:r>
            <a:endParaRPr b="0" lang="en-US" sz="1400" spc="-1" strike="noStrike">
              <a:latin typeface="Noto Sans CJK KR"/>
            </a:endParaRPr>
          </a:p>
        </p:txBody>
      </p:sp>
      <p:sp>
        <p:nvSpPr>
          <p:cNvPr id="141" name="타원 4"/>
          <p:cNvSpPr/>
          <p:nvPr/>
        </p:nvSpPr>
        <p:spPr>
          <a:xfrm>
            <a:off x="533520" y="16182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TextBox 29"/>
          <p:cNvSpPr/>
          <p:nvPr/>
        </p:nvSpPr>
        <p:spPr>
          <a:xfrm>
            <a:off x="5787360" y="5423760"/>
            <a:ext cx="84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2000" spc="-151" strike="noStrike">
                <a:solidFill>
                  <a:srgbClr val="404040"/>
                </a:solidFill>
                <a:latin typeface="이롭게 바탕체 Medium"/>
                <a:ea typeface="이롭게 바탕체 Medium"/>
              </a:rPr>
              <a:t>고다현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3" name="TextBox 30"/>
          <p:cNvSpPr/>
          <p:nvPr/>
        </p:nvSpPr>
        <p:spPr>
          <a:xfrm>
            <a:off x="3530160" y="5423760"/>
            <a:ext cx="84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2000" spc="-151" strike="noStrike">
                <a:solidFill>
                  <a:srgbClr val="404040"/>
                </a:solidFill>
                <a:latin typeface="이롭게 바탕체 Medium"/>
                <a:ea typeface="이롭게 바탕체 Medium"/>
              </a:rPr>
              <a:t>김도연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4" name="직선 연결선 4"/>
          <p:cNvSpPr/>
          <p:nvPr/>
        </p:nvSpPr>
        <p:spPr>
          <a:xfrm>
            <a:off x="1352520" y="52232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Box 31"/>
          <p:cNvSpPr/>
          <p:nvPr/>
        </p:nvSpPr>
        <p:spPr>
          <a:xfrm>
            <a:off x="1170360" y="5423760"/>
            <a:ext cx="84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2000" spc="-151" strike="noStrike">
                <a:solidFill>
                  <a:srgbClr val="404040"/>
                </a:solidFill>
                <a:latin typeface="이롭게 바탕체 Medium"/>
                <a:ea typeface="이롭게 바탕체 Medium"/>
              </a:rPr>
              <a:t>장지훈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6" name="TextBox 32"/>
          <p:cNvSpPr/>
          <p:nvPr/>
        </p:nvSpPr>
        <p:spPr>
          <a:xfrm>
            <a:off x="536400" y="18885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147" name="그림 6" descr=""/>
          <p:cNvPicPr/>
          <p:nvPr/>
        </p:nvPicPr>
        <p:blipFill>
          <a:blip r:embed="rId1"/>
          <a:stretch/>
        </p:blipFill>
        <p:spPr>
          <a:xfrm>
            <a:off x="910440" y="5370120"/>
            <a:ext cx="299520" cy="427320"/>
          </a:xfrm>
          <a:prstGeom prst="rect">
            <a:avLst/>
          </a:prstGeom>
          <a:ln w="0">
            <a:noFill/>
          </a:ln>
        </p:spPr>
      </p:pic>
      <p:sp>
        <p:nvSpPr>
          <p:cNvPr id="148" name="TextBox 33"/>
          <p:cNvSpPr/>
          <p:nvPr/>
        </p:nvSpPr>
        <p:spPr>
          <a:xfrm>
            <a:off x="10559880" y="5423760"/>
            <a:ext cx="84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2000" spc="-151" strike="noStrike">
                <a:solidFill>
                  <a:srgbClr val="404040"/>
                </a:solidFill>
                <a:latin typeface="이롭게 바탕체 Medium"/>
                <a:ea typeface="이롭게 바탕체 Medium"/>
              </a:rPr>
              <a:t>진상현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49" name="TextBox 34"/>
          <p:cNvSpPr/>
          <p:nvPr/>
        </p:nvSpPr>
        <p:spPr>
          <a:xfrm>
            <a:off x="8121600" y="5423760"/>
            <a:ext cx="84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ko-KR" sz="2000" spc="-151" strike="noStrike">
                <a:solidFill>
                  <a:srgbClr val="404040"/>
                </a:solidFill>
                <a:latin typeface="이롭게 바탕체 Medium"/>
                <a:ea typeface="이롭게 바탕체 Medium"/>
              </a:rPr>
              <a:t>유도현</a:t>
            </a:r>
            <a:endParaRPr b="0" lang="en-US" sz="2000" spc="-1" strike="noStrike">
              <a:latin typeface="Noto Sans CJK KR"/>
            </a:endParaRPr>
          </a:p>
        </p:txBody>
      </p:sp>
      <p:sp>
        <p:nvSpPr>
          <p:cNvPr id="150" name="타원 5"/>
          <p:cNvSpPr/>
          <p:nvPr/>
        </p:nvSpPr>
        <p:spPr>
          <a:xfrm>
            <a:off x="533880" y="16254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직선 연결선 5"/>
          <p:cNvSpPr/>
          <p:nvPr/>
        </p:nvSpPr>
        <p:spPr>
          <a:xfrm>
            <a:off x="135288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TextBox 35"/>
          <p:cNvSpPr/>
          <p:nvPr/>
        </p:nvSpPr>
        <p:spPr>
          <a:xfrm>
            <a:off x="53676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3" name="TextBox 36"/>
          <p:cNvSpPr/>
          <p:nvPr/>
        </p:nvSpPr>
        <p:spPr>
          <a:xfrm>
            <a:off x="536760" y="18885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4" name="TextBox 37"/>
          <p:cNvSpPr/>
          <p:nvPr/>
        </p:nvSpPr>
        <p:spPr>
          <a:xfrm>
            <a:off x="53712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5" name="타원 6"/>
          <p:cNvSpPr/>
          <p:nvPr/>
        </p:nvSpPr>
        <p:spPr>
          <a:xfrm>
            <a:off x="533520" y="16254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직선 연결선 6"/>
          <p:cNvSpPr/>
          <p:nvPr/>
        </p:nvSpPr>
        <p:spPr>
          <a:xfrm>
            <a:off x="135252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TextBox 38"/>
          <p:cNvSpPr/>
          <p:nvPr/>
        </p:nvSpPr>
        <p:spPr>
          <a:xfrm>
            <a:off x="53640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58" name="타원 7"/>
          <p:cNvSpPr/>
          <p:nvPr/>
        </p:nvSpPr>
        <p:spPr>
          <a:xfrm>
            <a:off x="533880" y="16326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직선 연결선 7"/>
          <p:cNvSpPr/>
          <p:nvPr/>
        </p:nvSpPr>
        <p:spPr>
          <a:xfrm>
            <a:off x="1352880" y="52376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TextBox 39"/>
          <p:cNvSpPr/>
          <p:nvPr/>
        </p:nvSpPr>
        <p:spPr>
          <a:xfrm>
            <a:off x="536760" y="19029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1" name="TextBox 40"/>
          <p:cNvSpPr/>
          <p:nvPr/>
        </p:nvSpPr>
        <p:spPr>
          <a:xfrm>
            <a:off x="53676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2" name="TextBox 42"/>
          <p:cNvSpPr/>
          <p:nvPr/>
        </p:nvSpPr>
        <p:spPr>
          <a:xfrm>
            <a:off x="537120" y="19029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3" name="타원 8"/>
          <p:cNvSpPr/>
          <p:nvPr/>
        </p:nvSpPr>
        <p:spPr>
          <a:xfrm>
            <a:off x="533520" y="16254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직선 연결선 10"/>
          <p:cNvSpPr/>
          <p:nvPr/>
        </p:nvSpPr>
        <p:spPr>
          <a:xfrm>
            <a:off x="135252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Box 43"/>
          <p:cNvSpPr/>
          <p:nvPr/>
        </p:nvSpPr>
        <p:spPr>
          <a:xfrm>
            <a:off x="53640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6" name="타원 9"/>
          <p:cNvSpPr/>
          <p:nvPr/>
        </p:nvSpPr>
        <p:spPr>
          <a:xfrm>
            <a:off x="533880" y="16326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직선 연결선 12"/>
          <p:cNvSpPr/>
          <p:nvPr/>
        </p:nvSpPr>
        <p:spPr>
          <a:xfrm>
            <a:off x="1352880" y="52376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Box 45"/>
          <p:cNvSpPr/>
          <p:nvPr/>
        </p:nvSpPr>
        <p:spPr>
          <a:xfrm>
            <a:off x="536760" y="19029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69" name="TextBox 46"/>
          <p:cNvSpPr/>
          <p:nvPr/>
        </p:nvSpPr>
        <p:spPr>
          <a:xfrm>
            <a:off x="53676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0" name="TextBox 49"/>
          <p:cNvSpPr/>
          <p:nvPr/>
        </p:nvSpPr>
        <p:spPr>
          <a:xfrm>
            <a:off x="537120" y="19029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1" name="타원 10"/>
          <p:cNvSpPr/>
          <p:nvPr/>
        </p:nvSpPr>
        <p:spPr>
          <a:xfrm>
            <a:off x="533520" y="16254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직선 연결선 13"/>
          <p:cNvSpPr/>
          <p:nvPr/>
        </p:nvSpPr>
        <p:spPr>
          <a:xfrm>
            <a:off x="135252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TextBox 74"/>
          <p:cNvSpPr/>
          <p:nvPr/>
        </p:nvSpPr>
        <p:spPr>
          <a:xfrm>
            <a:off x="536400" y="18957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74" name="타원 11"/>
          <p:cNvSpPr/>
          <p:nvPr/>
        </p:nvSpPr>
        <p:spPr>
          <a:xfrm>
            <a:off x="9972000" y="15822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직선 연결선 15"/>
          <p:cNvSpPr/>
          <p:nvPr/>
        </p:nvSpPr>
        <p:spPr>
          <a:xfrm>
            <a:off x="1352880" y="52376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타원 12"/>
          <p:cNvSpPr/>
          <p:nvPr/>
        </p:nvSpPr>
        <p:spPr>
          <a:xfrm>
            <a:off x="7490160" y="15822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직선 연결선 16"/>
          <p:cNvSpPr/>
          <p:nvPr/>
        </p:nvSpPr>
        <p:spPr>
          <a:xfrm>
            <a:off x="135252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타원 13"/>
          <p:cNvSpPr/>
          <p:nvPr/>
        </p:nvSpPr>
        <p:spPr>
          <a:xfrm>
            <a:off x="5186160" y="16182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직선 연결선 23"/>
          <p:cNvSpPr/>
          <p:nvPr/>
        </p:nvSpPr>
        <p:spPr>
          <a:xfrm>
            <a:off x="1352880" y="52376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TextBox 75"/>
          <p:cNvSpPr/>
          <p:nvPr/>
        </p:nvSpPr>
        <p:spPr>
          <a:xfrm>
            <a:off x="9972000" y="2116080"/>
            <a:ext cx="19738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관리자 페이지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가게 상세페이지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공지사항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아이디</a:t>
            </a:r>
            <a:r>
              <a:rPr b="0" lang="en-US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/</a:t>
            </a: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비번 찾기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메일 인증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1" name="TextBox 76"/>
          <p:cNvSpPr/>
          <p:nvPr/>
        </p:nvSpPr>
        <p:spPr>
          <a:xfrm>
            <a:off x="7493040" y="2039040"/>
            <a:ext cx="19738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마이 페이지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DB</a:t>
            </a: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관리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2" name="TextBox 77"/>
          <p:cNvSpPr/>
          <p:nvPr/>
        </p:nvSpPr>
        <p:spPr>
          <a:xfrm>
            <a:off x="5220000" y="2014200"/>
            <a:ext cx="19738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점주페이지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이벤트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이용약관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지도</a:t>
            </a:r>
            <a:r>
              <a:rPr b="0" lang="en-US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</a:t>
            </a:r>
            <a:r>
              <a:rPr b="0" lang="en-US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)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3" name="타원 24"/>
          <p:cNvSpPr/>
          <p:nvPr/>
        </p:nvSpPr>
        <p:spPr>
          <a:xfrm>
            <a:off x="2880000" y="161820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직선 연결선 24"/>
          <p:cNvSpPr/>
          <p:nvPr/>
        </p:nvSpPr>
        <p:spPr>
          <a:xfrm>
            <a:off x="3699000" y="52232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TextBox 78"/>
          <p:cNvSpPr/>
          <p:nvPr/>
        </p:nvSpPr>
        <p:spPr>
          <a:xfrm>
            <a:off x="2882880" y="1888560"/>
            <a:ext cx="197388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기술 지원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예약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로그인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회원 가입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검색 기능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채팅 서버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6" name="타원 25"/>
          <p:cNvSpPr/>
          <p:nvPr/>
        </p:nvSpPr>
        <p:spPr>
          <a:xfrm>
            <a:off x="2882160" y="1613160"/>
            <a:ext cx="1976760" cy="3603960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직선 연결선 30"/>
          <p:cNvSpPr/>
          <p:nvPr/>
        </p:nvSpPr>
        <p:spPr>
          <a:xfrm>
            <a:off x="3699360" y="52304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TextBox 79"/>
          <p:cNvSpPr/>
          <p:nvPr/>
        </p:nvSpPr>
        <p:spPr>
          <a:xfrm>
            <a:off x="2883240" y="1895760"/>
            <a:ext cx="19738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관리자 페이지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날씨 연동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ck</a:t>
            </a: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에티터</a:t>
            </a: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endParaRPr b="0" lang="en-US" sz="1800" spc="-1" strike="noStrike">
              <a:latin typeface="Noto Sans CJK KR"/>
            </a:endParaRPr>
          </a:p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이롭게 바탕체 Medium"/>
                <a:ea typeface="이롭게 바탕체 Medium"/>
              </a:rPr>
              <a:t>가게 상세페이지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189" name="직선 연결선 31"/>
          <p:cNvSpPr/>
          <p:nvPr/>
        </p:nvSpPr>
        <p:spPr>
          <a:xfrm>
            <a:off x="6032880" y="522324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직선 연결선 32"/>
          <p:cNvSpPr/>
          <p:nvPr/>
        </p:nvSpPr>
        <p:spPr>
          <a:xfrm>
            <a:off x="8300880" y="521820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직선 연결선 33"/>
          <p:cNvSpPr/>
          <p:nvPr/>
        </p:nvSpPr>
        <p:spPr>
          <a:xfrm>
            <a:off x="10800000" y="5218200"/>
            <a:ext cx="339120" cy="360"/>
          </a:xfrm>
          <a:prstGeom prst="line">
            <a:avLst/>
          </a:prstGeom>
          <a:ln w="28575">
            <a:solidFill>
              <a:srgbClr val="b98a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8f95"/>
      </a:accent1>
      <a:accent2>
        <a:srgbClr val="dcdfd6"/>
      </a:accent2>
      <a:accent3>
        <a:srgbClr val="b4a38d"/>
      </a:accent3>
      <a:accent4>
        <a:srgbClr val="a4876b"/>
      </a:accent4>
      <a:accent5>
        <a:srgbClr val="b38356"/>
      </a:accent5>
      <a:accent6>
        <a:srgbClr val="73665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Application>LibreOffice/7.3.7.2$Linux_X86_64 LibreOffice_project/30$Build-2</Application>
  <AppVersion>15.0000</AppVersion>
  <Words>1049</Words>
  <Paragraphs>204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2023-04-05T04:53:31Z</dcterms:created>
  <dc:creator>Yu Saebyeol</dc:creator>
  <dc:description/>
  <dc:language>ko-KR</dc:language>
  <cp:lastModifiedBy/>
  <dcterms:modified xsi:type="dcterms:W3CDTF">2024-03-12T11:57:36Z</dcterms:modified>
  <cp:revision>30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와이드스크린</vt:lpwstr>
  </property>
  <property fmtid="{D5CDD505-2E9C-101B-9397-08002B2CF9AE}" pid="3" name="Slides">
    <vt:i4>28</vt:i4>
  </property>
</Properties>
</file>